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60" r:id="rId3"/>
    <p:sldId id="257" r:id="rId4"/>
    <p:sldId id="261" r:id="rId5"/>
    <p:sldId id="262" r:id="rId6"/>
    <p:sldId id="258" r:id="rId7"/>
    <p:sldId id="263" r:id="rId8"/>
    <p:sldId id="270" r:id="rId9"/>
    <p:sldId id="271" r:id="rId10"/>
    <p:sldId id="275" r:id="rId11"/>
    <p:sldId id="272" r:id="rId12"/>
    <p:sldId id="276" r:id="rId13"/>
    <p:sldId id="274" r:id="rId14"/>
    <p:sldId id="273" r:id="rId15"/>
    <p:sldId id="291" r:id="rId16"/>
    <p:sldId id="280" r:id="rId17"/>
    <p:sldId id="282" r:id="rId18"/>
    <p:sldId id="284" r:id="rId19"/>
    <p:sldId id="268" r:id="rId20"/>
    <p:sldId id="288" r:id="rId21"/>
    <p:sldId id="289" r:id="rId22"/>
    <p:sldId id="264" r:id="rId23"/>
    <p:sldId id="287" r:id="rId24"/>
    <p:sldId id="265" r:id="rId25"/>
    <p:sldId id="277" r:id="rId26"/>
    <p:sldId id="278" r:id="rId27"/>
    <p:sldId id="281" r:id="rId28"/>
    <p:sldId id="279" r:id="rId29"/>
    <p:sldId id="283" r:id="rId30"/>
    <p:sldId id="286" r:id="rId31"/>
    <p:sldId id="285" r:id="rId32"/>
    <p:sldId id="266" r:id="rId33"/>
    <p:sldId id="259" r:id="rId34"/>
    <p:sldId id="290" r:id="rId35"/>
    <p:sldId id="294" r:id="rId36"/>
    <p:sldId id="267" r:id="rId37"/>
    <p:sldId id="295" r:id="rId3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BAED92-40F3-456B-AF4D-71D9F34F2BE9}" v="8" dt="2017-05-10T02:29:52.885"/>
    <p1510:client id="{E075E473-0A4E-4FCB-ADB1-4F69FD5D51AD}" v="125" dt="2017-05-10T02:45:55.127"/>
    <p1510:client id="{9A9E73F0-A44D-4559-AC6E-3C1445275DBF}" v="8" dt="2017-05-10T04:04:40.669"/>
    <p1510:client id="{85C598AD-9239-4D84-B2C6-AD7F924ADB6F}" v="618" dt="2017-05-10T09:13:36.226"/>
    <p1510:client id="{6CA0ED87-940D-4424-83E0-147DB4AA70E7}" v="141" dt="2017-05-10T05:28:40.181"/>
    <p1510:client id="{28FB131F-8B2E-4D88-9B65-82947F607223}" v="7" dt="2017-05-10T04:43:00.651"/>
    <p1510:client id="{F8787056-8A15-4D13-A7F7-CE1B65524C54}" v="178" dt="2017-05-10T07:33:52.859"/>
    <p1510:client id="{72ACCDF2-B35E-4E7B-BFE0-C856A5EC2BFE}" v="1784" dt="2017-05-10T07:32:08.177"/>
    <p1510:client id="{0C1A2301-545D-4011-B58F-C8878AF29C67}" v="704" dt="2017-05-10T08:44:37.538"/>
    <p1510:client id="{2251F4D2-AD52-4B80-9F4B-3B7A2FB76087}" v="397" dt="2017-05-10T09:12:02.8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8DFF3-5F66-461E-8F3F-FE3E122AA276}" type="datetimeFigureOut">
              <a:rPr lang="es-ES"/>
              <a:t>10/05/2017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7FA16-3416-457A-B557-69A963FE2ACD}" type="slidenum">
              <a:rPr lang="es-ES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0214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039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7304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8598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188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1290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765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7325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62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8770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0329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6449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5694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9153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920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6425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2993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0083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4429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63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2573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9808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7838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6995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6826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89176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33722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82960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04352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30461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223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9541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2177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7339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2452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5447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7FA16-3416-457A-B557-69A963FE2ACD}" type="slidenum">
              <a:rPr lang="es-ES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472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F6839C-A941-4C3F-83D1-646B0BCA015D}" type="datetimeFigureOut">
              <a:rPr lang="en-US" altLang="es-CL"/>
              <a:pPr/>
              <a:t>5/10/2017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B7F8CE-2F10-4058-A623-EE2B3D2D650A}" type="slidenum">
              <a:rPr lang="en-US" altLang="es-CL"/>
              <a:pPr/>
              <a:t>‹#›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073811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441261-D575-47A1-B9D3-4E2EFB82B5D7}" type="datetimeFigureOut">
              <a:rPr lang="en-US" altLang="es-CL"/>
              <a:pPr/>
              <a:t>5/10/2017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06E6CB-7FFD-4178-91E2-2FB7FEC650DC}" type="slidenum">
              <a:rPr lang="en-US" altLang="es-CL"/>
              <a:pPr/>
              <a:t>‹#›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970336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E38EF0-D9D2-4FB0-85C8-1F3D6E544517}" type="datetimeFigureOut">
              <a:rPr lang="en-US" altLang="es-CL"/>
              <a:pPr/>
              <a:t>5/10/2017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FA8118-E9AD-4146-BC0B-578A944E3F6C}" type="slidenum">
              <a:rPr lang="en-US" altLang="es-CL"/>
              <a:pPr/>
              <a:t>‹#›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3637255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335C3C-FFC3-4610-9667-A57C909E42FE}" type="datetimeFigureOut">
              <a:rPr lang="en-US" altLang="es-CL"/>
              <a:pPr/>
              <a:t>5/10/2017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A30B60-B717-4733-B620-1EF87D83AFC5}" type="slidenum">
              <a:rPr lang="en-US" altLang="es-CL"/>
              <a:pPr/>
              <a:t>‹#›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41100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9CE1C-D976-4D26-B629-0BF651756094}" type="datetimeFigureOut">
              <a:rPr lang="en-US" altLang="es-CL"/>
              <a:pPr/>
              <a:t>5/10/2017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DDD3CC-654F-49D1-A55F-C5DDBB3B0599}" type="slidenum">
              <a:rPr lang="en-US" altLang="es-CL"/>
              <a:pPr/>
              <a:t>‹#›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2275065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1DC91B-9C68-4FB7-9854-0928CF712DC2}" type="datetimeFigureOut">
              <a:rPr lang="en-US" altLang="es-CL"/>
              <a:pPr/>
              <a:t>5/10/2017</a:t>
            </a:fld>
            <a:endParaRPr lang="en-US" altLang="es-C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27D83A-B67D-4631-B755-439BC1018EA1}" type="slidenum">
              <a:rPr lang="en-US" altLang="es-CL"/>
              <a:pPr/>
              <a:t>‹#›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027712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E4DE63-3958-465E-BC8F-EFD8F668E4DC}" type="datetimeFigureOut">
              <a:rPr lang="en-US" altLang="es-CL"/>
              <a:pPr/>
              <a:t>5/10/2017</a:t>
            </a:fld>
            <a:endParaRPr lang="en-US" altLang="es-CL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A2A371-6414-47D4-A5F0-683CFD9307BB}" type="slidenum">
              <a:rPr lang="en-US" altLang="es-CL"/>
              <a:pPr/>
              <a:t>‹#›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3187328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4C6E11-E306-48C5-AB9C-27EC57898123}" type="datetimeFigureOut">
              <a:rPr lang="en-US" altLang="es-CL"/>
              <a:pPr/>
              <a:t>5/10/2017</a:t>
            </a:fld>
            <a:endParaRPr lang="en-US" alt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AEDEA5-DACC-479B-A80B-4A1569AC5336}" type="slidenum">
              <a:rPr lang="en-US" altLang="es-CL"/>
              <a:pPr/>
              <a:t>‹#›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606248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FEAD2C-AC03-4656-A45C-3916D3D8F3A4}" type="datetimeFigureOut">
              <a:rPr lang="en-US" altLang="es-CL"/>
              <a:pPr/>
              <a:t>5/10/2017</a:t>
            </a:fld>
            <a:endParaRPr lang="en-US" altLang="es-CL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52634F-B8B5-4939-BCBC-0B4C8550F49A}" type="slidenum">
              <a:rPr lang="en-US" altLang="es-CL"/>
              <a:pPr/>
              <a:t>‹#›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3533480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90AD78-942A-401F-A3EE-293CD5EE3AC6}" type="datetimeFigureOut">
              <a:rPr lang="en-US" altLang="es-CL"/>
              <a:pPr/>
              <a:t>5/10/2017</a:t>
            </a:fld>
            <a:endParaRPr lang="en-US" altLang="es-C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85BC92-F3C7-470E-8D28-636E919393D4}" type="slidenum">
              <a:rPr lang="en-US" altLang="es-CL"/>
              <a:pPr/>
              <a:t>‹#›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4213169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5DAC44-522E-47E8-97E5-920DE339F11C}" type="datetimeFigureOut">
              <a:rPr lang="en-US" altLang="es-CL"/>
              <a:pPr/>
              <a:t>5/10/2017</a:t>
            </a:fld>
            <a:endParaRPr lang="en-US" altLang="es-C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D33074-22F5-4F34-8D50-D2624D00FBBC}" type="slidenum">
              <a:rPr lang="en-US" altLang="es-CL"/>
              <a:pPr/>
              <a:t>‹#›</a:t>
            </a:fld>
            <a:endParaRPr lang="en-US" altLang="es-CL"/>
          </a:p>
        </p:txBody>
      </p:sp>
    </p:spTree>
    <p:extLst>
      <p:ext uri="{BB962C8B-B14F-4D97-AF65-F5344CB8AC3E}">
        <p14:creationId xmlns:p14="http://schemas.microsoft.com/office/powerpoint/2010/main" val="1286998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L"/>
              <a:t>Click to edit Master title style</a:t>
            </a:r>
            <a:endParaRPr lang="en-US" altLang="es-CL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CL"/>
              <a:t>Click to edit Master text styles</a:t>
            </a:r>
          </a:p>
          <a:p>
            <a:pPr lvl="1"/>
            <a:r>
              <a:rPr lang="es-ES_tradnl" altLang="es-CL"/>
              <a:t>Second level</a:t>
            </a:r>
          </a:p>
          <a:p>
            <a:pPr lvl="2"/>
            <a:r>
              <a:rPr lang="es-ES_tradnl" altLang="es-CL"/>
              <a:t>Third level</a:t>
            </a:r>
          </a:p>
          <a:p>
            <a:pPr lvl="3"/>
            <a:r>
              <a:rPr lang="es-ES_tradnl" altLang="es-CL"/>
              <a:t>Fourth level</a:t>
            </a:r>
          </a:p>
          <a:p>
            <a:pPr lvl="4"/>
            <a:r>
              <a:rPr lang="es-ES_tradnl" altLang="es-CL"/>
              <a:t>Fifth level</a:t>
            </a:r>
            <a:endParaRPr lang="en-US" alt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CFFF3559-5439-4B5A-B86F-9E8FF25E6DE8}" type="datetimeFigureOut">
              <a:rPr lang="en-US" altLang="es-CL"/>
              <a:pPr/>
              <a:t>5/10/2017</a:t>
            </a:fld>
            <a:endParaRPr lang="en-US" alt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EABDDADA-550A-4556-B695-F783AFE3EC2E}" type="slidenum">
              <a:rPr lang="en-US" altLang="es-CL"/>
              <a:pPr/>
              <a:t>‹#›</a:t>
            </a:fld>
            <a:endParaRPr lang="en-US" alt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67" y="2579298"/>
            <a:ext cx="5302114" cy="39728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447675"/>
            <a:ext cx="8229600" cy="1143000"/>
          </a:xfrm>
        </p:spPr>
        <p:txBody>
          <a:bodyPr/>
          <a:lstStyle/>
          <a:p>
            <a:r>
              <a:rPr lang="es-ES"/>
              <a:t>Desarrollo de Software I</a:t>
            </a:r>
          </a:p>
        </p:txBody>
      </p:sp>
      <p:sp>
        <p:nvSpPr>
          <p:cNvPr id="8" name="CuadroTexto 8"/>
          <p:cNvSpPr txBox="1"/>
          <p:nvPr/>
        </p:nvSpPr>
        <p:spPr>
          <a:xfrm>
            <a:off x="453967" y="1333500"/>
            <a:ext cx="8603473" cy="13843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200"/>
              <a:t>Análisis de requisitos y modelamiento de datos</a:t>
            </a:r>
            <a:endParaRPr lang="es-ES" sz="4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CuadroTexto 11"/>
          <p:cNvSpPr txBox="1"/>
          <p:nvPr/>
        </p:nvSpPr>
        <p:spPr>
          <a:xfrm>
            <a:off x="6219825" y="3457575"/>
            <a:ext cx="2743200" cy="28931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600" b="1"/>
              <a:t>Integrantes :</a:t>
            </a:r>
            <a:endParaRPr lang="es-ES" sz="2600" b="1">
              <a:solidFill>
                <a:srgbClr val="000000"/>
              </a:solidFill>
              <a:latin typeface="Calibri"/>
            </a:endParaRPr>
          </a:p>
          <a:p>
            <a:r>
              <a:rPr lang="es-ES">
                <a:solidFill>
                  <a:srgbClr val="000000"/>
                </a:solidFill>
                <a:latin typeface="Calibri"/>
              </a:rPr>
              <a:t>       </a:t>
            </a:r>
            <a:r>
              <a:rPr lang="es-ES" sz="2600">
                <a:solidFill>
                  <a:srgbClr val="000000"/>
                </a:solidFill>
                <a:latin typeface="Calibri"/>
              </a:rPr>
              <a:t>Danilo </a:t>
            </a:r>
            <a:r>
              <a:rPr lang="es-ES" sz="2600" err="1">
                <a:solidFill>
                  <a:srgbClr val="000000"/>
                </a:solidFill>
                <a:latin typeface="Calibri"/>
              </a:rPr>
              <a:t>Abellá</a:t>
            </a:r>
            <a:endParaRPr lang="es-ES" sz="2600">
              <a:solidFill>
                <a:srgbClr val="000000"/>
              </a:solidFill>
              <a:latin typeface="Calibri"/>
            </a:endParaRPr>
          </a:p>
          <a:p>
            <a:r>
              <a:rPr lang="es-ES">
                <a:solidFill>
                  <a:srgbClr val="000000"/>
                </a:solidFill>
                <a:latin typeface="Calibri"/>
              </a:rPr>
              <a:t>       </a:t>
            </a:r>
            <a:r>
              <a:rPr lang="es-ES" sz="2600">
                <a:solidFill>
                  <a:srgbClr val="000000"/>
                </a:solidFill>
                <a:latin typeface="Calibri"/>
              </a:rPr>
              <a:t>Sergio Salinas</a:t>
            </a:r>
          </a:p>
          <a:p>
            <a:r>
              <a:rPr lang="es-ES" sz="2600" b="1">
                <a:solidFill>
                  <a:srgbClr val="000000"/>
                </a:solidFill>
                <a:latin typeface="Calibri"/>
              </a:rPr>
              <a:t>Profesor:</a:t>
            </a:r>
            <a:endParaRPr lang="es-ES" sz="2600" b="1">
              <a:latin typeface="Calibri"/>
            </a:endParaRPr>
          </a:p>
          <a:p>
            <a:r>
              <a:rPr lang="es-ES">
                <a:solidFill>
                  <a:srgbClr val="000000"/>
                </a:solidFill>
                <a:latin typeface="Calibri"/>
              </a:rPr>
              <a:t>       </a:t>
            </a:r>
            <a:r>
              <a:rPr lang="es-ES" sz="2600">
                <a:solidFill>
                  <a:srgbClr val="000000"/>
                </a:solidFill>
                <a:latin typeface="Calibri"/>
              </a:rPr>
              <a:t>Dino Araya</a:t>
            </a:r>
          </a:p>
          <a:p>
            <a:r>
              <a:rPr lang="es-ES" sz="2600" b="1">
                <a:solidFill>
                  <a:srgbClr val="000000"/>
                </a:solidFill>
                <a:latin typeface="Calibri"/>
              </a:rPr>
              <a:t>Fecha:</a:t>
            </a:r>
          </a:p>
          <a:p>
            <a:r>
              <a:rPr lang="es-ES">
                <a:solidFill>
                  <a:srgbClr val="000000"/>
                </a:solidFill>
                <a:latin typeface="Calibri"/>
              </a:rPr>
              <a:t>       </a:t>
            </a:r>
            <a:r>
              <a:rPr lang="es-ES" sz="2600">
                <a:solidFill>
                  <a:srgbClr val="000000"/>
                </a:solidFill>
                <a:latin typeface="Calibri"/>
              </a:rPr>
              <a:t>10/05/2017</a:t>
            </a:r>
          </a:p>
        </p:txBody>
      </p:sp>
    </p:spTree>
    <p:extLst>
      <p:ext uri="{BB962C8B-B14F-4D97-AF65-F5344CB8AC3E}">
        <p14:creationId xmlns:p14="http://schemas.microsoft.com/office/powerpoint/2010/main" val="2068910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Generar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2500" y="1800225"/>
            <a:ext cx="4742404" cy="4525963"/>
          </a:xfrm>
        </p:spPr>
        <p:txBody>
          <a:bodyPr/>
          <a:lstStyle/>
          <a:p>
            <a:r>
              <a:rPr lang="es-ES" b="1"/>
              <a:t>Generar</a:t>
            </a:r>
            <a:r>
              <a:rPr lang="es-ES"/>
              <a:t> reporte de los último 30 días del control de un ave en particular. 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609850"/>
            <a:ext cx="2817866" cy="3224918"/>
          </a:xfrm>
          <a:prstGeom prst="rect">
            <a:avLst/>
          </a:prstGeom>
        </p:spPr>
      </p:pic>
      <p:pic>
        <p:nvPicPr>
          <p:cNvPr id="9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953" y="3533775"/>
            <a:ext cx="2743200" cy="24316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534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Capacitación de usuario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/>
              <a:t>Un usuario promedio debe ser capaz de utilizar la función de registro del control de aves tras un entrenamiento de a lo más 1 hora, tras el cual no cometerá más de 2 errores diarios en promedio.</a:t>
            </a: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978" y="2495550"/>
            <a:ext cx="4156134" cy="311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Tiempo de respuesta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/>
              <a:t>Pueden haber 5 usuarios accediendo simultáneamente al sistema y su tiempo de respuesta no será en ningún momento superior a 3 segundos (siempre y cuando los usuarios tengan buen acceso a Internet).</a:t>
            </a:r>
          </a:p>
        </p:txBody>
      </p:sp>
      <p:pic>
        <p:nvPicPr>
          <p:cNvPr id="9" name="Imagen 9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2197259"/>
            <a:ext cx="4038600" cy="3331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925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80000">
            <a:off x="1076703" y="1447800"/>
            <a:ext cx="2743200" cy="1395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2562225"/>
            <a:ext cx="8229600" cy="1143000"/>
          </a:xfrm>
        </p:spPr>
        <p:txBody>
          <a:bodyPr/>
          <a:lstStyle/>
          <a:p>
            <a:r>
              <a:rPr lang="es-ES" sz="5400">
                <a:latin typeface="Cambria"/>
                <a:ea typeface="SimSun"/>
                <a:cs typeface="Shruti"/>
              </a:rPr>
              <a:t>Innovadores</a:t>
            </a:r>
          </a:p>
        </p:txBody>
      </p:sp>
    </p:spTree>
    <p:extLst>
      <p:ext uri="{BB962C8B-B14F-4D97-AF65-F5344CB8AC3E}">
        <p14:creationId xmlns:p14="http://schemas.microsoft.com/office/powerpoint/2010/main" val="2145062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75" y="4857750"/>
            <a:ext cx="2320662" cy="2051103"/>
          </a:xfrm>
          <a:prstGeom prst="rect">
            <a:avLst/>
          </a:prstGeom>
        </p:spPr>
      </p:pic>
      <p:pic>
        <p:nvPicPr>
          <p:cNvPr id="11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313" y="2124075"/>
            <a:ext cx="2743200" cy="1044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Cambria"/>
              </a:rPr>
              <a:t>Innovadores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7638"/>
            <a:ext cx="4038600" cy="5287961"/>
          </a:xfrm>
        </p:spPr>
        <p:txBody>
          <a:bodyPr/>
          <a:lstStyle/>
          <a:p>
            <a:r>
              <a:rPr lang="es-ES" b="1"/>
              <a:t>Calcular</a:t>
            </a:r>
            <a:r>
              <a:rPr lang="es-ES"/>
              <a:t> cuanto varió el peso actual de un ave en comparación al de su último control.</a:t>
            </a:r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r>
              <a:rPr lang="es-ES" b="1"/>
              <a:t>Registro</a:t>
            </a:r>
            <a:r>
              <a:rPr lang="es-ES"/>
              <a:t> de notas periódicas de cada usuario (cetrero).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43375" y="3214370"/>
            <a:ext cx="4038600" cy="1928812"/>
          </a:xfrm>
        </p:spPr>
        <p:txBody>
          <a:bodyPr/>
          <a:lstStyle/>
          <a:p>
            <a:r>
              <a:rPr lang="es-ES"/>
              <a:t>El sistema debe verificar si todas las aves han sido controladas en todos sus turnos.</a:t>
            </a:r>
          </a:p>
        </p:txBody>
      </p:sp>
      <p:pic>
        <p:nvPicPr>
          <p:cNvPr id="9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1" y="1417638"/>
            <a:ext cx="1840794" cy="1263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675" y="3309761"/>
            <a:ext cx="2515306" cy="18872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580694"/>
            <a:ext cx="1621168" cy="15628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71365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2676525"/>
            <a:ext cx="8229600" cy="1143000"/>
          </a:xfrm>
        </p:spPr>
        <p:txBody>
          <a:bodyPr/>
          <a:lstStyle/>
          <a:p>
            <a:r>
              <a:rPr lang="es-ES"/>
              <a:t>Funcionales /</a:t>
            </a:r>
            <a:br>
              <a:rPr lang="es-ES"/>
            </a:br>
            <a:r>
              <a:rPr lang="es-ES"/>
              <a:t>No Funcionales</a:t>
            </a:r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5" y="4352925"/>
            <a:ext cx="4581012" cy="184023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114675" y="1600200"/>
            <a:ext cx="2743200" cy="7694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400"/>
              <a:t>Requisitos</a:t>
            </a:r>
            <a:endParaRPr lang="es-ES" sz="440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2968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4686300"/>
            <a:ext cx="2295349" cy="17249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No Funcionales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/>
              <a:t>Accesos simultáneos al sistema y su tiempo de respuesta.</a:t>
            </a:r>
          </a:p>
          <a:p>
            <a:endParaRPr lang="es-ES"/>
          </a:p>
          <a:p>
            <a:endParaRPr lang="es-ES"/>
          </a:p>
          <a:p>
            <a:r>
              <a:rPr lang="es-ES"/>
              <a:t>Capacitación de usuario.</a:t>
            </a:r>
          </a:p>
          <a:p>
            <a:endParaRPr lang="es-ES"/>
          </a:p>
          <a:p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r>
              <a:rPr lang="es-ES" b="1"/>
              <a:t>Verificar</a:t>
            </a:r>
            <a:r>
              <a:rPr lang="es-ES"/>
              <a:t>:</a:t>
            </a:r>
          </a:p>
          <a:p>
            <a:endParaRPr lang="es-ES"/>
          </a:p>
          <a:p>
            <a:pPr marL="0" indent="0">
              <a:buNone/>
            </a:pPr>
            <a:r>
              <a:rPr lang="es-ES"/>
              <a:t> - Si todas las aves han sido pesadas.</a:t>
            </a:r>
          </a:p>
          <a:p>
            <a:endParaRPr lang="es-ES"/>
          </a:p>
          <a:p>
            <a:pPr marL="0" indent="0">
              <a:buNone/>
            </a:pPr>
            <a:r>
              <a:rPr lang="es-ES"/>
              <a:t>- Si todos los datos necesarios en el control de cada ave son ingresados.</a:t>
            </a:r>
          </a:p>
        </p:txBody>
      </p:sp>
      <p:pic>
        <p:nvPicPr>
          <p:cNvPr id="6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543175" y="2638425"/>
            <a:ext cx="1576217" cy="1299634"/>
          </a:xfrm>
          <a:prstGeom prst="rect">
            <a:avLst/>
          </a:prstGeom>
          <a:noFill/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8383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695575"/>
            <a:ext cx="2743200" cy="2560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Funcionales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3375"/>
            <a:ext cx="4038600" cy="4525963"/>
          </a:xfrm>
        </p:spPr>
        <p:txBody>
          <a:bodyPr/>
          <a:lstStyle/>
          <a:p>
            <a:r>
              <a:rPr lang="es-ES" b="1"/>
              <a:t>Registros</a:t>
            </a:r>
          </a:p>
        </p:txBody>
      </p:sp>
      <p:pic>
        <p:nvPicPr>
          <p:cNvPr id="6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2390775"/>
            <a:ext cx="1435975" cy="1434387"/>
          </a:xfrm>
          <a:prstGeom prst="rect">
            <a:avLst/>
          </a:prstGeom>
        </p:spPr>
      </p:pic>
      <p:pic>
        <p:nvPicPr>
          <p:cNvPr id="12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975" y="2246822"/>
            <a:ext cx="1588757" cy="1689557"/>
          </a:xfrm>
          <a:prstGeom prst="rect">
            <a:avLst/>
          </a:prstGeom>
        </p:spPr>
      </p:pic>
      <p:pic>
        <p:nvPicPr>
          <p:cNvPr id="10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75" y="3943350"/>
            <a:ext cx="2503430" cy="13998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057650" y="1603375"/>
            <a:ext cx="4038600" cy="104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>
                <a:latin typeface="Calibri"/>
              </a:rPr>
              <a:t>Mantenimiento</a:t>
            </a:r>
            <a:r>
              <a:rPr lang="es-ES">
                <a:latin typeface="Calibri"/>
              </a:rPr>
              <a:t> tablas básicas.</a:t>
            </a:r>
          </a:p>
        </p:txBody>
      </p:sp>
    </p:spTree>
    <p:extLst>
      <p:ext uri="{BB962C8B-B14F-4D97-AF65-F5344CB8AC3E}">
        <p14:creationId xmlns:p14="http://schemas.microsoft.com/office/powerpoint/2010/main" val="342231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3752850"/>
            <a:ext cx="2452960" cy="2809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Funcionales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8250"/>
            <a:ext cx="4038600" cy="4525963"/>
          </a:xfrm>
        </p:spPr>
        <p:txBody>
          <a:bodyPr/>
          <a:lstStyle/>
          <a:p>
            <a:r>
              <a:rPr lang="es-ES" b="1"/>
              <a:t>Generación de reportes: </a:t>
            </a:r>
          </a:p>
          <a:p>
            <a:pPr marL="0" indent="0">
              <a:buNone/>
            </a:pPr>
            <a:r>
              <a:rPr lang="es-ES">
                <a:solidFill>
                  <a:srgbClr val="000000"/>
                </a:solidFill>
                <a:latin typeface="Calibri"/>
              </a:rPr>
              <a:t>-  Peso de un ave en sus últimos 30días.</a:t>
            </a:r>
          </a:p>
          <a:p>
            <a:pPr marL="0" indent="0">
              <a:buNone/>
            </a:pPr>
            <a:r>
              <a:rPr lang="es-ES">
                <a:solidFill>
                  <a:srgbClr val="000000"/>
                </a:solidFill>
                <a:latin typeface="Calibri"/>
              </a:rPr>
              <a:t>-  Control diario de las aves.</a:t>
            </a:r>
          </a:p>
          <a:p>
            <a:endParaRPr lang="es-ES" b="1">
              <a:solidFill>
                <a:srgbClr val="000000"/>
              </a:solidFill>
              <a:latin typeface="Calibri"/>
            </a:endParaRPr>
          </a:p>
          <a:p>
            <a:endParaRPr lang="es-ES" b="1">
              <a:solidFill>
                <a:srgbClr val="000000"/>
              </a:solidFill>
              <a:latin typeface="Calibri"/>
            </a:endParaRPr>
          </a:p>
          <a:p>
            <a:endParaRPr lang="es-ES" b="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7238" y="1410449"/>
            <a:ext cx="4038600" cy="4525963"/>
          </a:xfrm>
        </p:spPr>
        <p:txBody>
          <a:bodyPr/>
          <a:lstStyle/>
          <a:p>
            <a:r>
              <a:rPr lang="es-ES" b="1"/>
              <a:t>Cálculo de variación del peso.</a:t>
            </a:r>
          </a:p>
        </p:txBody>
      </p:sp>
      <p:pic>
        <p:nvPicPr>
          <p:cNvPr id="8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65" y="3800475"/>
            <a:ext cx="3264233" cy="1240985"/>
          </a:xfrm>
          <a:prstGeom prst="rect">
            <a:avLst/>
          </a:prstGeom>
        </p:spPr>
      </p:pic>
      <p:pic>
        <p:nvPicPr>
          <p:cNvPr id="9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450" y="2647231"/>
            <a:ext cx="2264090" cy="16967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4641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075" y="3219450"/>
            <a:ext cx="4868039" cy="3252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089660"/>
            <a:ext cx="4664674" cy="22303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962275"/>
            <a:ext cx="6393730" cy="5937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04825" y="2651544"/>
            <a:ext cx="8229600" cy="1143000"/>
          </a:xfrm>
          <a:prstGeom prst="rect">
            <a:avLst/>
          </a:prstGeom>
          <a:noFill/>
          <a:ln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s-ES">
                <a:latin typeface="Calibri"/>
              </a:rPr>
              <a:t>Roles de Usuario</a:t>
            </a:r>
          </a:p>
        </p:txBody>
      </p:sp>
      <p:sp>
        <p:nvSpPr>
          <p:cNvPr id="11" name="CuadroTexto 9"/>
          <p:cNvSpPr txBox="1"/>
          <p:nvPr/>
        </p:nvSpPr>
        <p:spPr>
          <a:xfrm>
            <a:off x="1171575" y="4581525"/>
            <a:ext cx="2743200" cy="7694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400" b="1"/>
              <a:t>Cetrero</a:t>
            </a:r>
            <a:endParaRPr lang="es-ES" sz="4400" b="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4762500" y="1352550"/>
            <a:ext cx="2743200" cy="7694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400" b="1"/>
              <a:t>Jefe</a:t>
            </a:r>
            <a:endParaRPr lang="es-ES" sz="4400" b="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824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42900"/>
            <a:ext cx="8229600" cy="1143000"/>
          </a:xfrm>
        </p:spPr>
        <p:txBody>
          <a:bodyPr/>
          <a:lstStyle/>
          <a:p>
            <a:r>
              <a:rPr lang="es-ES"/>
              <a:t>Índice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482600" y="1517650"/>
            <a:ext cx="8340204" cy="390876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000">
                <a:solidFill>
                  <a:srgbClr val="000000"/>
                </a:solidFill>
                <a:latin typeface="Calibri"/>
              </a:rPr>
              <a:t>Requerimientos DFC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000">
                <a:solidFill>
                  <a:srgbClr val="000000"/>
                </a:solidFill>
                <a:latin typeface="Calibri"/>
              </a:rPr>
              <a:t>Normales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000">
                <a:solidFill>
                  <a:srgbClr val="000000"/>
                </a:solidFill>
                <a:latin typeface="Calibri"/>
              </a:rPr>
              <a:t>Esperado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000">
                <a:solidFill>
                  <a:srgbClr val="000000"/>
                </a:solidFill>
                <a:latin typeface="Calibri"/>
              </a:rPr>
              <a:t>Innovadores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>
                <a:latin typeface="Calibri"/>
              </a:rPr>
              <a:t>Requerimientos </a:t>
            </a:r>
            <a:r>
              <a:rPr lang="es-ES" sz="2000">
                <a:solidFill>
                  <a:srgbClr val="000000"/>
                </a:solidFill>
                <a:latin typeface="Calibri"/>
              </a:rPr>
              <a:t>No funcionales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>
                <a:solidFill>
                  <a:srgbClr val="000000"/>
                </a:solidFill>
                <a:latin typeface="Calibri"/>
              </a:rPr>
              <a:t>Requerimientos Funcionales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>
                <a:solidFill>
                  <a:srgbClr val="000000"/>
                </a:solidFill>
                <a:latin typeface="Calibri"/>
              </a:rPr>
              <a:t>Roles de usuario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>
                <a:solidFill>
                  <a:srgbClr val="000000"/>
                </a:solidFill>
                <a:latin typeface="Calibri"/>
              </a:rPr>
              <a:t>Diagrama de estructura de datos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000">
                <a:solidFill>
                  <a:srgbClr val="000000"/>
                </a:solidFill>
                <a:latin typeface="Calibri"/>
              </a:rPr>
              <a:t>Tablas principales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000">
                <a:solidFill>
                  <a:srgbClr val="000000"/>
                </a:solidFill>
                <a:latin typeface="Calibri"/>
              </a:rPr>
              <a:t>Tablas básicas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>
                <a:solidFill>
                  <a:srgbClr val="000000"/>
                </a:solidFill>
                <a:latin typeface="Calibri"/>
              </a:rPr>
              <a:t>Restricciones y limitaciones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>
                <a:solidFill>
                  <a:srgbClr val="000000"/>
                </a:solidFill>
                <a:latin typeface="Calibri"/>
              </a:rPr>
              <a:t>Verificación del modelo</a:t>
            </a:r>
          </a:p>
        </p:txBody>
      </p:sp>
    </p:spTree>
    <p:extLst>
      <p:ext uri="{BB962C8B-B14F-4D97-AF65-F5344CB8AC3E}">
        <p14:creationId xmlns:p14="http://schemas.microsoft.com/office/powerpoint/2010/main" val="3702922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Jefe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104900" y="1603375"/>
            <a:ext cx="4038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/>
              <a:t>Registros</a:t>
            </a:r>
          </a:p>
        </p:txBody>
      </p:sp>
      <p:pic>
        <p:nvPicPr>
          <p:cNvPr id="8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2390775"/>
            <a:ext cx="1435975" cy="1434387"/>
          </a:xfrm>
          <a:prstGeom prst="rect">
            <a:avLst/>
          </a:prstGeom>
        </p:spPr>
      </p:pic>
      <p:pic>
        <p:nvPicPr>
          <p:cNvPr id="10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75" y="2246822"/>
            <a:ext cx="1588757" cy="1689557"/>
          </a:xfrm>
          <a:prstGeom prst="rect">
            <a:avLst/>
          </a:prstGeom>
        </p:spPr>
      </p:pic>
      <p:pic>
        <p:nvPicPr>
          <p:cNvPr id="12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5" y="3943350"/>
            <a:ext cx="2503430" cy="13998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2695575"/>
            <a:ext cx="2743200" cy="25603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4057650" y="1603375"/>
            <a:ext cx="4038600" cy="104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>
                <a:latin typeface="Calibri"/>
              </a:rPr>
              <a:t>Mantenimiento</a:t>
            </a:r>
            <a:r>
              <a:rPr lang="es-ES">
                <a:latin typeface="Calibri"/>
              </a:rPr>
              <a:t> tablas básicas.</a:t>
            </a:r>
          </a:p>
        </p:txBody>
      </p:sp>
    </p:spTree>
    <p:extLst>
      <p:ext uri="{BB962C8B-B14F-4D97-AF65-F5344CB8AC3E}">
        <p14:creationId xmlns:p14="http://schemas.microsoft.com/office/powerpoint/2010/main" val="2654327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Cetrero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b="1"/>
              <a:t>Registro del control de las aves.</a:t>
            </a:r>
          </a:p>
          <a:p>
            <a:endParaRPr lang="es-ES" b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b="1"/>
              <a:t>Registro</a:t>
            </a:r>
            <a:r>
              <a:rPr lang="es-ES"/>
              <a:t> de notas periódicas de cada usuario (cetrero).</a:t>
            </a: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571750"/>
            <a:ext cx="2913102" cy="27989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4933950"/>
            <a:ext cx="3722491" cy="16161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025" y="3306696"/>
            <a:ext cx="2844686" cy="251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83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25" y="190500"/>
            <a:ext cx="8229600" cy="1143000"/>
          </a:xfrm>
        </p:spPr>
        <p:txBody>
          <a:bodyPr/>
          <a:lstStyle/>
          <a:p>
            <a:r>
              <a:rPr lang="es-ES"/>
              <a:t>DED</a:t>
            </a:r>
          </a:p>
        </p:txBody>
      </p:sp>
      <p:pic>
        <p:nvPicPr>
          <p:cNvPr id="3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3" y="1216857"/>
            <a:ext cx="8899296" cy="502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83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Tablas Principales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9701" y="1790700"/>
            <a:ext cx="3268807" cy="4525963"/>
          </a:xfrm>
        </p:spPr>
        <p:txBody>
          <a:bodyPr/>
          <a:lstStyle/>
          <a:p>
            <a:r>
              <a:rPr lang="es-ES"/>
              <a:t>Ave</a:t>
            </a:r>
          </a:p>
          <a:p>
            <a:endParaRPr lang="es-ES"/>
          </a:p>
          <a:p>
            <a:r>
              <a:rPr lang="es-ES"/>
              <a:t>Usuario</a:t>
            </a:r>
          </a:p>
          <a:p>
            <a:endParaRPr lang="es-ES"/>
          </a:p>
          <a:p>
            <a:r>
              <a:rPr lang="es-ES"/>
              <a:t>Control</a:t>
            </a:r>
          </a:p>
          <a:p>
            <a:endParaRPr lang="es-ES"/>
          </a:p>
          <a:p>
            <a:r>
              <a:rPr lang="es-ES"/>
              <a:t>Sede</a:t>
            </a:r>
          </a:p>
          <a:p>
            <a:pPr marL="0" indent="0">
              <a:buNone/>
            </a:pPr>
            <a:endParaRPr lang="es-ES"/>
          </a:p>
          <a:p>
            <a:endParaRPr lang="es-ES"/>
          </a:p>
        </p:txBody>
      </p:sp>
      <p:sp>
        <p:nvSpPr>
          <p:cNvPr id="7" name="Content Placeholder 2"/>
          <p:cNvSpPr>
            <a:spLocks/>
          </p:cNvSpPr>
          <p:nvPr/>
        </p:nvSpPr>
        <p:spPr>
          <a:xfrm>
            <a:off x="4673362" y="1790700"/>
            <a:ext cx="3268807" cy="4525963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/>
              <a:t>Nota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/>
              <a:t>Cliente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/>
              <a:t>Turno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err="1"/>
              <a:t>Control_Comida</a:t>
            </a:r>
            <a:r>
              <a:rPr lang="es-ES" sz="2800"/>
              <a:t>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2797399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0" y="3819525"/>
            <a:ext cx="1903743" cy="2856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rgbClr val="000000"/>
                </a:solidFill>
                <a:latin typeface="Calibri"/>
              </a:rPr>
              <a:t>Tabla </a:t>
            </a:r>
            <a:r>
              <a:rPr lang="es-ES">
                <a:latin typeface="Calibri"/>
              </a:rPr>
              <a:t>Ave</a:t>
            </a:r>
            <a:endParaRPr lang="es-ES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91" y="2140458"/>
            <a:ext cx="7940079" cy="1646234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90500" y="4410075"/>
            <a:ext cx="2473339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Ejemplo de registro</a:t>
            </a:r>
          </a:p>
          <a:p>
            <a:pPr algn="ctr"/>
            <a:endParaRPr lang="es-ES"/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0" y="1371600"/>
            <a:ext cx="2458492" cy="63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s-ES" sz="2800">
                <a:solidFill>
                  <a:srgbClr val="000000"/>
                </a:solidFill>
                <a:latin typeface="Calibri"/>
              </a:rPr>
              <a:t>Tabla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190500" y="4914900"/>
            <a:ext cx="8629173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rgbClr val="000000"/>
                </a:solidFill>
                <a:latin typeface="Calibri"/>
              </a:rPr>
              <a:t>h.128, Negra, </a:t>
            </a:r>
            <a:r>
              <a:rPr lang="es-ES" err="1">
                <a:solidFill>
                  <a:srgbClr val="000000"/>
                </a:solidFill>
                <a:latin typeface="Calibri"/>
              </a:rPr>
              <a:t>cri</a:t>
            </a:r>
            <a:r>
              <a:rPr lang="es-ES">
                <a:solidFill>
                  <a:srgbClr val="000000"/>
                </a:solidFill>
                <a:latin typeface="Calibri"/>
              </a:rPr>
              <a:t> , 20-01-2014, </a:t>
            </a:r>
            <a:r>
              <a:rPr lang="es-ES" err="1">
                <a:solidFill>
                  <a:srgbClr val="000000"/>
                </a:solidFill>
                <a:latin typeface="Calibri"/>
              </a:rPr>
              <a:t>Agu</a:t>
            </a:r>
            <a:r>
              <a:rPr lang="es-ES">
                <a:solidFill>
                  <a:srgbClr val="000000"/>
                </a:solidFill>
                <a:latin typeface="Calibri"/>
              </a:rPr>
              <a:t>, 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h.036, </a:t>
            </a:r>
            <a:r>
              <a:rPr lang="es-ES" err="1"/>
              <a:t>Men</a:t>
            </a:r>
            <a:r>
              <a:rPr lang="es-ES">
                <a:solidFill>
                  <a:srgbClr val="000000"/>
                </a:solidFill>
                <a:latin typeface="Calibri"/>
              </a:rPr>
              <a:t>, </a:t>
            </a:r>
            <a:r>
              <a:rPr lang="es-ES" err="1">
                <a:solidFill>
                  <a:srgbClr val="000000"/>
                </a:solidFill>
                <a:latin typeface="Calibri"/>
              </a:rPr>
              <a:t>tra</a:t>
            </a:r>
            <a:r>
              <a:rPr lang="es-ES">
                <a:solidFill>
                  <a:srgbClr val="000000"/>
                </a:solidFill>
                <a:latin typeface="Calibri"/>
              </a:rPr>
              <a:t> 01-01-2015,  </a:t>
            </a:r>
            <a:r>
              <a:rPr lang="es-ES" err="1">
                <a:solidFill>
                  <a:srgbClr val="000000"/>
                </a:solidFill>
                <a:latin typeface="Calibri"/>
              </a:rPr>
              <a:t>Peu</a:t>
            </a:r>
            <a:r>
              <a:rPr lang="es-ES">
                <a:solidFill>
                  <a:srgbClr val="000000"/>
                </a:solidFill>
                <a:latin typeface="Calibri"/>
              </a:rPr>
              <a:t>, M  </a:t>
            </a:r>
            <a:endParaRPr lang="es-ES">
              <a:solidFill>
                <a:srgbClr val="545454"/>
              </a:solidFill>
              <a:latin typeface="Arial"/>
              <a:cs typeface="Arial"/>
            </a:endParaRP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187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rgbClr val="000000"/>
                </a:solidFill>
                <a:latin typeface="Calibri"/>
              </a:rPr>
              <a:t>Tablas Usuario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90500" y="4410075"/>
            <a:ext cx="2473339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Ejemplo de registro</a:t>
            </a:r>
          </a:p>
          <a:p>
            <a:pPr algn="ctr"/>
            <a:endParaRPr lang="es-ES"/>
          </a:p>
        </p:txBody>
      </p:sp>
      <p:sp>
        <p:nvSpPr>
          <p:cNvPr id="16" name="CuadroTexto 15"/>
          <p:cNvSpPr txBox="1"/>
          <p:nvPr/>
        </p:nvSpPr>
        <p:spPr>
          <a:xfrm>
            <a:off x="190500" y="4914900"/>
            <a:ext cx="8629173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809139174, Juan, </a:t>
            </a:r>
            <a:r>
              <a:rPr lang="es-ES" err="1"/>
              <a:t>Rodriguez</a:t>
            </a:r>
            <a:r>
              <a:rPr lang="es-ES"/>
              <a:t>, 20-01-1998, Santa Elena# 01091, Ñuñoa, 546542462, 56997456621, </a:t>
            </a:r>
            <a:r>
              <a:rPr lang="es-ES" err="1"/>
              <a:t>Jef</a:t>
            </a:r>
            <a:r>
              <a:rPr lang="es-ES"/>
              <a:t> .</a:t>
            </a:r>
            <a:endParaRPr lang="es-ES">
              <a:solidFill>
                <a:srgbClr val="545454"/>
              </a:solidFill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rgbClr val="000000"/>
                </a:solidFill>
              </a:rPr>
              <a:t>279686268, </a:t>
            </a:r>
            <a:r>
              <a:rPr lang="es-ES" err="1">
                <a:solidFill>
                  <a:srgbClr val="000000"/>
                </a:solidFill>
              </a:rPr>
              <a:t>Scarlet</a:t>
            </a:r>
            <a:r>
              <a:rPr lang="es-ES">
                <a:solidFill>
                  <a:srgbClr val="000000"/>
                </a:solidFill>
              </a:rPr>
              <a:t>, </a:t>
            </a:r>
            <a:r>
              <a:rPr lang="es-ES" err="1">
                <a:solidFill>
                  <a:srgbClr val="000000"/>
                </a:solidFill>
              </a:rPr>
              <a:t>Villaroca</a:t>
            </a:r>
            <a:r>
              <a:rPr lang="es-ES">
                <a:solidFill>
                  <a:srgbClr val="000000"/>
                </a:solidFill>
              </a:rPr>
              <a:t>,  01-04-2000, Pinochet #123, Vitacura, 293948473, 56998347656, </a:t>
            </a:r>
            <a:r>
              <a:rPr lang="es-ES" err="1">
                <a:solidFill>
                  <a:srgbClr val="000000"/>
                </a:solidFill>
              </a:rPr>
              <a:t>Cet</a:t>
            </a:r>
            <a:br>
              <a:rPr lang="es-ES"/>
            </a:br>
            <a:endParaRPr lang="es-ES"/>
          </a:p>
          <a:p>
            <a:endParaRPr lang="es-ES"/>
          </a:p>
        </p:txBody>
      </p:sp>
      <p:pic>
        <p:nvPicPr>
          <p:cNvPr id="3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13" y="2068671"/>
            <a:ext cx="8040531" cy="2337145"/>
          </a:xfrm>
          <a:prstGeom prst="rect">
            <a:avLst/>
          </a:prstGeom>
        </p:spPr>
      </p:pic>
      <p:pic>
        <p:nvPicPr>
          <p:cNvPr id="4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424180"/>
            <a:ext cx="1486331" cy="148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98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rgbClr val="000000"/>
                </a:solidFill>
                <a:latin typeface="Calibri"/>
              </a:rPr>
              <a:t>Tabla Control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85750" y="4791075"/>
            <a:ext cx="2473339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Ejemplo de registro</a:t>
            </a:r>
          </a:p>
          <a:p>
            <a:pPr algn="ctr"/>
            <a:endParaRPr lang="es-ES"/>
          </a:p>
        </p:txBody>
      </p:sp>
      <p:sp>
        <p:nvSpPr>
          <p:cNvPr id="16" name="CuadroTexto 15"/>
          <p:cNvSpPr txBox="1"/>
          <p:nvPr/>
        </p:nvSpPr>
        <p:spPr>
          <a:xfrm>
            <a:off x="285750" y="5295900"/>
            <a:ext cx="8629173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rgbClr val="000000"/>
                </a:solidFill>
                <a:latin typeface="Calibri"/>
                <a:cs typeface="Arial"/>
              </a:rPr>
              <a:t>958235,  h.234,  20-01-2018, 0, 500, S, El ave estaba agitada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345987, h.123, 187695647, 05-06-2019, 1, 550, C</a:t>
            </a:r>
          </a:p>
          <a:p>
            <a:endParaRPr lang="es-ES"/>
          </a:p>
        </p:txBody>
      </p:sp>
      <p:pic>
        <p:nvPicPr>
          <p:cNvPr id="4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1699260"/>
            <a:ext cx="8110383" cy="230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84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rgbClr val="000000"/>
                </a:solidFill>
                <a:latin typeface="Calibri"/>
              </a:rPr>
              <a:t>Tabla Sede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90500" y="4410075"/>
            <a:ext cx="2473339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Ejemplo de registro</a:t>
            </a:r>
          </a:p>
          <a:p>
            <a:pPr algn="ctr"/>
            <a:endParaRPr lang="es-ES"/>
          </a:p>
        </p:txBody>
      </p:sp>
      <p:sp>
        <p:nvSpPr>
          <p:cNvPr id="16" name="CuadroTexto 15"/>
          <p:cNvSpPr txBox="1"/>
          <p:nvPr/>
        </p:nvSpPr>
        <p:spPr>
          <a:xfrm>
            <a:off x="190500" y="4914900"/>
            <a:ext cx="8629173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/>
              <a:t>HomLR</a:t>
            </a:r>
            <a:r>
              <a:rPr lang="es-ES"/>
              <a:t> Homecenter ,la Reina, </a:t>
            </a:r>
            <a:r>
              <a:rPr lang="es-ES" err="1"/>
              <a:t>hom</a:t>
            </a:r>
            <a:r>
              <a:rPr lang="es-ES"/>
              <a:t>, 028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/>
              <a:t>Bro</a:t>
            </a:r>
            <a:r>
              <a:rPr lang="es-ES"/>
              <a:t>, </a:t>
            </a:r>
            <a:r>
              <a:rPr lang="es-ES" err="1"/>
              <a:t>Brooway</a:t>
            </a:r>
            <a:r>
              <a:rPr lang="es-ES"/>
              <a:t> Colina, Colina, </a:t>
            </a:r>
            <a:r>
              <a:rPr lang="es-ES" err="1"/>
              <a:t>bro</a:t>
            </a:r>
            <a:r>
              <a:rPr lang="es-ES"/>
              <a:t>, 300</a:t>
            </a:r>
            <a:br>
              <a:rPr lang="es-ES"/>
            </a:br>
            <a:endParaRPr lang="es-ES"/>
          </a:p>
          <a:p>
            <a:endParaRPr lang="es-ES"/>
          </a:p>
        </p:txBody>
      </p:sp>
      <p:pic>
        <p:nvPicPr>
          <p:cNvPr id="3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18" y="2524125"/>
            <a:ext cx="8525099" cy="1290997"/>
          </a:xfrm>
          <a:prstGeom prst="rect">
            <a:avLst/>
          </a:prstGeom>
        </p:spPr>
      </p:pic>
      <p:pic>
        <p:nvPicPr>
          <p:cNvPr id="4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450" y="399097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30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rgbClr val="000000"/>
                </a:solidFill>
                <a:latin typeface="Calibri"/>
              </a:rPr>
              <a:t>Tabla Nota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90500" y="4410075"/>
            <a:ext cx="2473339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Ejemplo de registro</a:t>
            </a:r>
          </a:p>
          <a:p>
            <a:pPr algn="ctr"/>
            <a:endParaRPr lang="es-ES"/>
          </a:p>
        </p:txBody>
      </p:sp>
      <p:sp>
        <p:nvSpPr>
          <p:cNvPr id="16" name="CuadroTexto 15"/>
          <p:cNvSpPr txBox="1"/>
          <p:nvPr/>
        </p:nvSpPr>
        <p:spPr>
          <a:xfrm>
            <a:off x="219075" y="5057056"/>
            <a:ext cx="8629173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432443, </a:t>
            </a:r>
            <a:r>
              <a:rPr lang="es-ES">
                <a:solidFill>
                  <a:srgbClr val="2E3436"/>
                </a:solidFill>
              </a:rPr>
              <a:t>786886988, 09-09-2019, 0 </a:t>
            </a:r>
            <a:endParaRPr lang="es-ES">
              <a:solidFill>
                <a:srgbClr val="2E3436"/>
              </a:solidFill>
              <a:latin typeface="Calibri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000023, 472958321. 15-11-2017, 1</a:t>
            </a:r>
            <a:br>
              <a:rPr lang="es-ES"/>
            </a:br>
            <a:endParaRPr lang="es-ES"/>
          </a:p>
          <a:p>
            <a:endParaRPr lang="es-ES"/>
          </a:p>
        </p:txBody>
      </p:sp>
      <p:pic>
        <p:nvPicPr>
          <p:cNvPr id="3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19275"/>
            <a:ext cx="8260308" cy="1475813"/>
          </a:xfrm>
          <a:prstGeom prst="rect">
            <a:avLst/>
          </a:prstGeom>
        </p:spPr>
      </p:pic>
      <p:pic>
        <p:nvPicPr>
          <p:cNvPr id="4" name="Imagen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75" y="4095750"/>
            <a:ext cx="2697378" cy="23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90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rgbClr val="000000"/>
                </a:solidFill>
                <a:latin typeface="Calibri"/>
              </a:rPr>
              <a:t>Tabla Cliente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90500" y="4410075"/>
            <a:ext cx="2473339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Ejemplo de registro</a:t>
            </a:r>
          </a:p>
          <a:p>
            <a:pPr algn="ctr"/>
            <a:endParaRPr lang="es-ES"/>
          </a:p>
        </p:txBody>
      </p:sp>
      <p:sp>
        <p:nvSpPr>
          <p:cNvPr id="16" name="CuadroTexto 15"/>
          <p:cNvSpPr txBox="1"/>
          <p:nvPr/>
        </p:nvSpPr>
        <p:spPr>
          <a:xfrm>
            <a:off x="190500" y="4914900"/>
            <a:ext cx="862917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err="1"/>
              <a:t>Bro</a:t>
            </a:r>
            <a:r>
              <a:rPr lang="es-ES"/>
              <a:t>, </a:t>
            </a:r>
            <a:r>
              <a:rPr lang="es-ES" err="1"/>
              <a:t>Brooway</a:t>
            </a:r>
            <a:r>
              <a:rPr lang="es-ES"/>
              <a:t>, Empresa de cultivo de manzanas </a:t>
            </a:r>
            <a:r>
              <a:rPr lang="es-ES" err="1"/>
              <a:t>Agr</a:t>
            </a:r>
            <a:br>
              <a:rPr lang="es-ES"/>
            </a:br>
            <a:endParaRPr lang="es-ES"/>
          </a:p>
        </p:txBody>
      </p:sp>
      <p:pic>
        <p:nvPicPr>
          <p:cNvPr id="10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49" y="2467610"/>
            <a:ext cx="8512223" cy="1338622"/>
          </a:xfrm>
          <a:prstGeom prst="rect">
            <a:avLst/>
          </a:prstGeom>
        </p:spPr>
      </p:pic>
      <p:pic>
        <p:nvPicPr>
          <p:cNvPr id="3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4133052"/>
            <a:ext cx="1998276" cy="21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04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409700"/>
            <a:ext cx="8246070" cy="3860800"/>
          </a:xfrm>
        </p:spPr>
        <p:txBody>
          <a:bodyPr/>
          <a:lstStyle/>
          <a:p>
            <a:pPr algn="l"/>
            <a:r>
              <a:rPr lang="es-ES">
                <a:latin typeface="Calibri"/>
              </a:rPr>
              <a:t>Requerimientos según                 : </a:t>
            </a:r>
            <a:br>
              <a:rPr lang="es-ES">
                <a:latin typeface="Calibri"/>
              </a:rPr>
            </a:br>
            <a:br>
              <a:rPr lang="es-ES">
                <a:latin typeface="Calibri"/>
              </a:rPr>
            </a:br>
            <a:r>
              <a:rPr lang="es-ES">
                <a:solidFill>
                  <a:srgbClr val="000000"/>
                </a:solidFill>
                <a:latin typeface="Calibri"/>
              </a:rPr>
              <a:t>-Normales</a:t>
            </a:r>
            <a:br>
              <a:rPr lang="es-ES">
                <a:latin typeface="Calibri"/>
              </a:rPr>
            </a:br>
            <a:r>
              <a:rPr lang="es-ES">
                <a:solidFill>
                  <a:srgbClr val="000000"/>
                </a:solidFill>
                <a:latin typeface="Calibri"/>
              </a:rPr>
              <a:t>-Esperados</a:t>
            </a:r>
            <a:br>
              <a:rPr lang="es-ES">
                <a:latin typeface="Calibri"/>
              </a:rPr>
            </a:br>
            <a:r>
              <a:rPr lang="es-ES">
                <a:solidFill>
                  <a:srgbClr val="000000"/>
                </a:solidFill>
                <a:latin typeface="Calibri"/>
              </a:rPr>
              <a:t>-Innovadores</a:t>
            </a:r>
            <a:r>
              <a:rPr lang="es-ES">
                <a:latin typeface="Calibri"/>
              </a:rPr>
              <a:t>.</a:t>
            </a:r>
          </a:p>
        </p:txBody>
      </p:sp>
      <p:pic>
        <p:nvPicPr>
          <p:cNvPr id="3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25" y="1533525"/>
            <a:ext cx="19145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94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rgbClr val="000000"/>
                </a:solidFill>
                <a:latin typeface="Calibri"/>
              </a:rPr>
              <a:t>Tabla Turno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90500" y="4410075"/>
            <a:ext cx="2473339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Ejemplo de registro</a:t>
            </a:r>
          </a:p>
          <a:p>
            <a:pPr algn="ctr"/>
            <a:endParaRPr lang="es-ES"/>
          </a:p>
        </p:txBody>
      </p:sp>
      <p:sp>
        <p:nvSpPr>
          <p:cNvPr id="16" name="CuadroTexto 15"/>
          <p:cNvSpPr txBox="1"/>
          <p:nvPr/>
        </p:nvSpPr>
        <p:spPr>
          <a:xfrm>
            <a:off x="190500" y="4914900"/>
            <a:ext cx="862917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0, Mañana, 8,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rgbClr val="000000"/>
                </a:solidFill>
                <a:latin typeface="Calibri"/>
              </a:rPr>
              <a:t>1, Tarde, 19, 22</a:t>
            </a: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8" y="2498725"/>
            <a:ext cx="8269624" cy="1248766"/>
          </a:xfrm>
          <a:prstGeom prst="rect">
            <a:avLst/>
          </a:prstGeom>
        </p:spPr>
      </p:pic>
      <p:pic>
        <p:nvPicPr>
          <p:cNvPr id="4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803931"/>
            <a:ext cx="3859200" cy="286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72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rgbClr val="000000"/>
                </a:solidFill>
                <a:latin typeface="Calibri"/>
              </a:rPr>
              <a:t>Tabla </a:t>
            </a:r>
            <a:r>
              <a:rPr lang="es-ES" err="1">
                <a:solidFill>
                  <a:srgbClr val="000000"/>
                </a:solidFill>
                <a:latin typeface="Calibri"/>
              </a:rPr>
              <a:t>Control_Comida</a:t>
            </a:r>
            <a:endParaRPr lang="es-E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90500" y="4410075"/>
            <a:ext cx="2473339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/>
              <a:t>Ejemplo de registro</a:t>
            </a:r>
          </a:p>
          <a:p>
            <a:pPr algn="ctr"/>
            <a:endParaRPr lang="es-ES"/>
          </a:p>
        </p:txBody>
      </p:sp>
      <p:sp>
        <p:nvSpPr>
          <p:cNvPr id="16" name="CuadroTexto 15"/>
          <p:cNvSpPr txBox="1"/>
          <p:nvPr/>
        </p:nvSpPr>
        <p:spPr>
          <a:xfrm>
            <a:off x="190500" y="4914900"/>
            <a:ext cx="8629173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454354, </a:t>
            </a:r>
            <a:r>
              <a:rPr lang="es-ES" err="1"/>
              <a:t>ra</a:t>
            </a:r>
            <a:r>
              <a:rPr lang="es-ES"/>
              <a:t>,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345234, </a:t>
            </a:r>
            <a:r>
              <a:rPr lang="es-ES" err="1"/>
              <a:t>co</a:t>
            </a:r>
            <a:r>
              <a:rPr lang="es-ES"/>
              <a:t>, 4</a:t>
            </a:r>
            <a:br>
              <a:rPr lang="es-ES"/>
            </a:br>
            <a:endParaRPr lang="es-ES"/>
          </a:p>
          <a:p>
            <a:endParaRPr lang="es-ES"/>
          </a:p>
        </p:txBody>
      </p:sp>
      <p:pic>
        <p:nvPicPr>
          <p:cNvPr id="4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91" y="2714625"/>
            <a:ext cx="8725712" cy="1130750"/>
          </a:xfrm>
          <a:prstGeom prst="rect">
            <a:avLst/>
          </a:prstGeom>
        </p:spPr>
      </p:pic>
      <p:pic>
        <p:nvPicPr>
          <p:cNvPr id="10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4216931"/>
            <a:ext cx="3692382" cy="24616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4022148"/>
            <a:ext cx="3733818" cy="24834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44034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Tablas Básicas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7175" y="1590675"/>
            <a:ext cx="2546839" cy="4525963"/>
          </a:xfrm>
        </p:spPr>
        <p:txBody>
          <a:bodyPr/>
          <a:lstStyle/>
          <a:p>
            <a:r>
              <a:rPr lang="es-ES"/>
              <a:t>Estado</a:t>
            </a:r>
          </a:p>
          <a:p>
            <a:r>
              <a:rPr lang="es-ES"/>
              <a:t>Especie</a:t>
            </a:r>
          </a:p>
          <a:p>
            <a:r>
              <a:rPr lang="es-ES"/>
              <a:t>Tipo Cliente</a:t>
            </a:r>
          </a:p>
          <a:p>
            <a:r>
              <a:rPr lang="es-ES"/>
              <a:t>Comuna</a:t>
            </a:r>
          </a:p>
          <a:p>
            <a:r>
              <a:rPr lang="es-ES"/>
              <a:t>Provincia</a:t>
            </a:r>
          </a:p>
          <a:p>
            <a:r>
              <a:rPr lang="es-ES"/>
              <a:t>Región</a:t>
            </a:r>
          </a:p>
        </p:txBody>
      </p:sp>
      <p:sp>
        <p:nvSpPr>
          <p:cNvPr id="10" name="Content Placeholder 2"/>
          <p:cNvSpPr>
            <a:spLocks/>
          </p:cNvSpPr>
          <p:nvPr/>
        </p:nvSpPr>
        <p:spPr>
          <a:xfrm>
            <a:off x="4678418" y="1543050"/>
            <a:ext cx="2546839" cy="4525963"/>
          </a:xfrm>
          <a:prstGeom prst="rect">
            <a:avLst/>
          </a:prstGeom>
        </p:spPr>
        <p:txBody>
          <a:bodyPr anchor="t"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Calibri"/>
              </a:rPr>
              <a:t>Tipo Comida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/>
              <a:t>Cargo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/>
              <a:t>Destino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414207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Restricciones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3466" y="1600200"/>
            <a:ext cx="7953334" cy="4525963"/>
          </a:xfrm>
        </p:spPr>
        <p:txBody>
          <a:bodyPr/>
          <a:lstStyle/>
          <a:p>
            <a:r>
              <a:rPr lang="es-ES"/>
              <a:t>El atributo </a:t>
            </a:r>
            <a:r>
              <a:rPr lang="es-ES" err="1"/>
              <a:t>Con_cape</a:t>
            </a:r>
            <a:r>
              <a:rPr lang="es-ES"/>
              <a:t> solo puede ser de longitud 1 y admitir sólo los caracteres </a:t>
            </a:r>
            <a:r>
              <a:rPr lang="es-ES" b="1"/>
              <a:t>S</a:t>
            </a:r>
            <a:r>
              <a:rPr lang="es-ES"/>
              <a:t> o </a:t>
            </a:r>
            <a:r>
              <a:rPr lang="es-ES" b="1"/>
              <a:t>C</a:t>
            </a:r>
            <a:r>
              <a:rPr lang="es-ES"/>
              <a:t>.</a:t>
            </a:r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endParaRPr lang="es-ES"/>
          </a:p>
          <a:p>
            <a:r>
              <a:rPr lang="es-ES"/>
              <a:t>Las abreviaciones de regiones deben estar con el estándar ISO 3166-2:CL</a:t>
            </a:r>
          </a:p>
        </p:txBody>
      </p:sp>
      <p:pic>
        <p:nvPicPr>
          <p:cNvPr id="3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2594394"/>
            <a:ext cx="2400572" cy="20008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2781300"/>
            <a:ext cx="2719446" cy="1818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uadroTexto 6"/>
          <p:cNvSpPr txBox="1"/>
          <p:nvPr/>
        </p:nvSpPr>
        <p:spPr>
          <a:xfrm>
            <a:off x="2667937" y="264795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/>
              <a:t>C</a:t>
            </a:r>
            <a:endParaRPr lang="es-ES" sz="3600" b="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631252" y="2784475"/>
            <a:ext cx="274320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/>
              <a:t>S</a:t>
            </a:r>
          </a:p>
          <a:p>
            <a:pPr algn="ctr"/>
            <a:endParaRPr lang="es-E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8708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Verificación del modelo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55" y="1600200"/>
            <a:ext cx="8011045" cy="4795186"/>
          </a:xfrm>
        </p:spPr>
        <p:txBody>
          <a:bodyPr/>
          <a:lstStyle/>
          <a:p>
            <a:pPr marL="0" indent="0">
              <a:buNone/>
            </a:pPr>
            <a:r>
              <a:rPr lang="es-ES"/>
              <a:t>Mostrar las aves que no han sido pesadas durante el turno 0 durante el día de hoy.</a:t>
            </a:r>
            <a:endParaRPr lang="es-ES">
              <a:solidFill>
                <a:srgbClr val="000000"/>
              </a:solidFill>
              <a:latin typeface="Calibri"/>
            </a:endParaRPr>
          </a:p>
          <a:p>
            <a:pPr marL="0" indent="0">
              <a:buNone/>
            </a:pPr>
            <a:endParaRPr lang="es-ES" sz="1600">
              <a:solidFill>
                <a:srgbClr val="000000"/>
              </a:solidFill>
              <a:latin typeface="Calibri"/>
            </a:endParaRPr>
          </a:p>
          <a:p>
            <a:pPr marL="0" indent="0">
              <a:buNone/>
            </a:pPr>
            <a:r>
              <a:rPr lang="es-ES" sz="1600" b="1">
                <a:solidFill>
                  <a:srgbClr val="000000"/>
                </a:solidFill>
                <a:latin typeface="Calibri"/>
                <a:cs typeface="Consolas"/>
              </a:rPr>
              <a:t>SELECT </a:t>
            </a:r>
            <a:r>
              <a:rPr lang="es-ES" sz="1600" err="1">
                <a:solidFill>
                  <a:srgbClr val="000000"/>
                </a:solidFill>
                <a:latin typeface="Calibri"/>
                <a:cs typeface="Consolas"/>
              </a:rPr>
              <a:t>Ave.ave_nombre</a:t>
            </a:r>
            <a:endParaRPr lang="es-ES" sz="1600">
              <a:solidFill>
                <a:srgbClr val="000000"/>
              </a:solidFill>
              <a:latin typeface="Calibri"/>
              <a:cs typeface="Consolas"/>
            </a:endParaRPr>
          </a:p>
          <a:p>
            <a:pPr marL="0" indent="0">
              <a:buNone/>
            </a:pPr>
            <a:r>
              <a:rPr lang="es-ES" sz="1600" b="1">
                <a:solidFill>
                  <a:srgbClr val="000000"/>
                </a:solidFill>
                <a:latin typeface="Calibri"/>
                <a:cs typeface="Consolas"/>
              </a:rPr>
              <a:t>FROM  </a:t>
            </a:r>
            <a:r>
              <a:rPr lang="es-ES" sz="1600">
                <a:solidFill>
                  <a:srgbClr val="000000"/>
                </a:solidFill>
                <a:latin typeface="Calibri"/>
                <a:cs typeface="Consolas"/>
              </a:rPr>
              <a:t>Ave A</a:t>
            </a:r>
          </a:p>
          <a:p>
            <a:pPr marL="0" indent="0">
              <a:buNone/>
            </a:pPr>
            <a:r>
              <a:rPr lang="es-ES" sz="1600" b="1">
                <a:solidFill>
                  <a:srgbClr val="000000"/>
                </a:solidFill>
                <a:latin typeface="Calibri"/>
                <a:cs typeface="Consolas"/>
              </a:rPr>
              <a:t>WHERE </a:t>
            </a:r>
            <a:r>
              <a:rPr lang="es-ES" sz="1600" err="1">
                <a:solidFill>
                  <a:srgbClr val="000000"/>
                </a:solidFill>
                <a:latin typeface="Calibri"/>
                <a:cs typeface="Consolas"/>
              </a:rPr>
              <a:t>ave.ave_id</a:t>
            </a:r>
            <a:r>
              <a:rPr lang="es-ES" sz="1600">
                <a:solidFill>
                  <a:srgbClr val="000000"/>
                </a:solidFill>
                <a:latin typeface="Calibri"/>
                <a:cs typeface="Consolas"/>
              </a:rPr>
              <a:t> </a:t>
            </a:r>
            <a:r>
              <a:rPr lang="es-ES" sz="1600" b="1" err="1">
                <a:solidFill>
                  <a:srgbClr val="000000"/>
                </a:solidFill>
                <a:latin typeface="Calibri"/>
                <a:cs typeface="Consolas"/>
              </a:rPr>
              <a:t>not</a:t>
            </a:r>
            <a:r>
              <a:rPr lang="es-ES" sz="1600" b="1">
                <a:solidFill>
                  <a:srgbClr val="000000"/>
                </a:solidFill>
                <a:latin typeface="Calibri"/>
                <a:cs typeface="Consolas"/>
              </a:rPr>
              <a:t> in</a:t>
            </a:r>
            <a:r>
              <a:rPr lang="es-ES" sz="1600">
                <a:solidFill>
                  <a:srgbClr val="000000"/>
                </a:solidFill>
                <a:latin typeface="Calibri"/>
                <a:cs typeface="Consolas"/>
              </a:rPr>
              <a:t> (</a:t>
            </a:r>
            <a:r>
              <a:rPr lang="es-ES" sz="1600" b="1">
                <a:solidFill>
                  <a:srgbClr val="000000"/>
                </a:solidFill>
                <a:latin typeface="Calibri"/>
                <a:cs typeface="Consolas"/>
              </a:rPr>
              <a:t>SELECT </a:t>
            </a:r>
            <a:r>
              <a:rPr lang="es-ES" sz="1600" err="1">
                <a:solidFill>
                  <a:srgbClr val="000000"/>
                </a:solidFill>
                <a:latin typeface="Calibri"/>
                <a:cs typeface="Consolas"/>
              </a:rPr>
              <a:t>ave.ave_id</a:t>
            </a:r>
          </a:p>
          <a:p>
            <a:pPr marL="0" indent="0">
              <a:buNone/>
            </a:pPr>
            <a:r>
              <a:rPr lang="es-ES" sz="1600">
                <a:solidFill>
                  <a:srgbClr val="000000"/>
                </a:solidFill>
                <a:latin typeface="Calibri"/>
                <a:cs typeface="Consolas"/>
              </a:rPr>
              <a:t>                                                </a:t>
            </a:r>
            <a:r>
              <a:rPr lang="es-ES" sz="1600" b="1">
                <a:solidFill>
                  <a:srgbClr val="000000"/>
                </a:solidFill>
                <a:latin typeface="Calibri"/>
                <a:cs typeface="Consolas"/>
              </a:rPr>
              <a:t>FROM </a:t>
            </a:r>
            <a:r>
              <a:rPr lang="es-ES" sz="1600">
                <a:latin typeface="Calibri"/>
                <a:cs typeface="Consolas"/>
              </a:rPr>
              <a:t>turno T, control C, Ave A</a:t>
            </a:r>
          </a:p>
          <a:p>
            <a:pPr marL="0" indent="0">
              <a:buNone/>
            </a:pPr>
            <a:r>
              <a:rPr lang="es-ES" sz="1600" err="1">
                <a:latin typeface="Calibri"/>
                <a:cs typeface="Consolas"/>
              </a:rPr>
              <a:t>                                     </a:t>
            </a:r>
            <a:r>
              <a:rPr lang="es-ES" sz="1600">
                <a:latin typeface="Calibri"/>
                <a:cs typeface="Consolas"/>
              </a:rPr>
              <a:t>           </a:t>
            </a:r>
            <a:r>
              <a:rPr lang="es-ES" sz="1600" b="1">
                <a:latin typeface="Calibri"/>
                <a:cs typeface="Consolas"/>
              </a:rPr>
              <a:t>WHERE </a:t>
            </a:r>
            <a:r>
              <a:rPr lang="es-ES" sz="1600" err="1">
                <a:latin typeface="Calibri"/>
                <a:cs typeface="Consolas"/>
              </a:rPr>
              <a:t>C.con_turno</a:t>
            </a:r>
            <a:r>
              <a:rPr lang="es-ES" sz="1600">
                <a:latin typeface="Calibri"/>
                <a:cs typeface="Consolas"/>
              </a:rPr>
              <a:t> = tur_ </a:t>
            </a:r>
            <a:r>
              <a:rPr lang="es-ES" sz="1600" err="1">
                <a:latin typeface="Calibri"/>
                <a:cs typeface="Consolas"/>
              </a:rPr>
              <a:t>cod</a:t>
            </a:r>
            <a:r>
              <a:rPr lang="es-ES" sz="1600">
                <a:latin typeface="Calibri"/>
                <a:cs typeface="Consolas"/>
              </a:rPr>
              <a:t> </a:t>
            </a:r>
            <a:r>
              <a:rPr lang="es-ES" sz="1600" b="1">
                <a:latin typeface="Calibri"/>
                <a:cs typeface="Consolas"/>
              </a:rPr>
              <a:t>AND </a:t>
            </a:r>
            <a:r>
              <a:rPr lang="es-ES" sz="1600" err="1">
                <a:latin typeface="Calibri"/>
                <a:cs typeface="Consolas"/>
              </a:rPr>
              <a:t>C.con_ave</a:t>
            </a:r>
            <a:r>
              <a:rPr lang="es-ES" sz="1600">
                <a:latin typeface="Calibri"/>
                <a:cs typeface="Consolas"/>
              </a:rPr>
              <a:t>= </a:t>
            </a:r>
            <a:r>
              <a:rPr lang="es-ES" sz="1600" err="1">
                <a:latin typeface="Calibri"/>
                <a:cs typeface="Consolas"/>
              </a:rPr>
              <a:t>A.ave_id</a:t>
            </a:r>
            <a:endParaRPr lang="es-ES" sz="1600">
              <a:latin typeface="Calibri"/>
              <a:cs typeface="Consolas"/>
            </a:endParaRPr>
          </a:p>
          <a:p>
            <a:pPr marL="0" indent="0">
              <a:buNone/>
            </a:pPr>
            <a:r>
              <a:rPr lang="es-ES" sz="1600">
                <a:latin typeface="Calibri"/>
                <a:cs typeface="Consolas"/>
              </a:rPr>
              <a:t>                                                              </a:t>
            </a:r>
            <a:r>
              <a:rPr lang="es-ES" sz="1600" b="1">
                <a:latin typeface="Calibri"/>
                <a:cs typeface="Consolas"/>
              </a:rPr>
              <a:t>AND  </a:t>
            </a:r>
            <a:r>
              <a:rPr lang="es-ES" sz="1600">
                <a:latin typeface="Calibri"/>
                <a:cs typeface="Consolas"/>
              </a:rPr>
              <a:t>GETDATE() = </a:t>
            </a:r>
            <a:r>
              <a:rPr lang="es-ES" sz="1600" err="1">
                <a:latin typeface="Calibri"/>
                <a:cs typeface="Consolas"/>
              </a:rPr>
              <a:t>C.con_fecha</a:t>
            </a:r>
            <a:endParaRPr lang="es-ES" sz="1600">
              <a:latin typeface="Calibri"/>
              <a:cs typeface="Consolas"/>
            </a:endParaRPr>
          </a:p>
          <a:p>
            <a:pPr marL="0" indent="0">
              <a:buNone/>
            </a:pPr>
            <a:r>
              <a:rPr lang="es-ES" sz="1600">
                <a:latin typeface="Calibri"/>
                <a:cs typeface="Consolas"/>
              </a:rPr>
              <a:t>                                                              </a:t>
            </a:r>
            <a:r>
              <a:rPr lang="es-ES" sz="1600" b="1">
                <a:latin typeface="Calibri"/>
                <a:cs typeface="Consolas"/>
              </a:rPr>
              <a:t>AND  </a:t>
            </a:r>
            <a:r>
              <a:rPr lang="es-ES" sz="1600" err="1">
                <a:latin typeface="Calibri"/>
                <a:cs typeface="Consolas"/>
              </a:rPr>
              <a:t>C.con_turno</a:t>
            </a:r>
            <a:r>
              <a:rPr lang="es-ES" sz="1600">
                <a:latin typeface="Calibri"/>
                <a:cs typeface="Consolas"/>
              </a:rPr>
              <a:t> = 0) </a:t>
            </a:r>
          </a:p>
        </p:txBody>
      </p:sp>
    </p:spTree>
    <p:extLst>
      <p:ext uri="{BB962C8B-B14F-4D97-AF65-F5344CB8AC3E}">
        <p14:creationId xmlns:p14="http://schemas.microsoft.com/office/powerpoint/2010/main" val="16495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Verificación del modelo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991808" cy="4525963"/>
          </a:xfrm>
        </p:spPr>
        <p:txBody>
          <a:bodyPr/>
          <a:lstStyle/>
          <a:p>
            <a:pPr marL="0" indent="0">
              <a:buNone/>
            </a:pPr>
            <a:r>
              <a:rPr lang="es-ES">
                <a:solidFill>
                  <a:srgbClr val="000000"/>
                </a:solidFill>
                <a:latin typeface="Calibri"/>
              </a:rPr>
              <a:t>Mostrar la cantidad aves que han sido enviada a cada comuna en la última semana.</a:t>
            </a:r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r>
              <a:rPr lang="es-ES" sz="1600" b="1"/>
              <a:t>SELECT </a:t>
            </a:r>
            <a:r>
              <a:rPr lang="es-ES" sz="1600" err="1"/>
              <a:t>Comuna.com_nombre</a:t>
            </a:r>
            <a:r>
              <a:rPr lang="es-ES" sz="1600"/>
              <a:t>, </a:t>
            </a:r>
            <a:r>
              <a:rPr lang="es-ES" sz="1600" err="1"/>
              <a:t>count</a:t>
            </a:r>
            <a:r>
              <a:rPr lang="es-ES" sz="1600"/>
              <a:t>( </a:t>
            </a:r>
            <a:r>
              <a:rPr lang="es-ES" sz="1600" err="1"/>
              <a:t>Control.con_ave</a:t>
            </a:r>
            <a:r>
              <a:rPr lang="es-ES" sz="1600"/>
              <a:t> ) </a:t>
            </a:r>
          </a:p>
          <a:p>
            <a:pPr marL="0" indent="0">
              <a:buNone/>
            </a:pPr>
            <a:r>
              <a:rPr lang="es-ES" sz="1600" b="1"/>
              <a:t>FROM </a:t>
            </a:r>
            <a:r>
              <a:rPr lang="es-ES" sz="1600"/>
              <a:t>Control C, Destino D, Comuna CO, sede S</a:t>
            </a:r>
          </a:p>
          <a:p>
            <a:pPr marL="0" indent="0">
              <a:buNone/>
            </a:pPr>
            <a:r>
              <a:rPr lang="es-ES" sz="1600" b="1"/>
              <a:t>WHERE </a:t>
            </a:r>
            <a:r>
              <a:rPr lang="es-ES" sz="1600" err="1"/>
              <a:t>C.con_id</a:t>
            </a:r>
            <a:r>
              <a:rPr lang="es-ES" sz="1600"/>
              <a:t> = </a:t>
            </a:r>
            <a:r>
              <a:rPr lang="es-ES" sz="1600" err="1"/>
              <a:t>D.des_control</a:t>
            </a:r>
            <a:r>
              <a:rPr lang="es-ES" sz="1600"/>
              <a:t> </a:t>
            </a:r>
            <a:r>
              <a:rPr lang="es-ES" sz="1600" b="1"/>
              <a:t>AND </a:t>
            </a:r>
            <a:r>
              <a:rPr lang="es-ES" sz="1600" err="1"/>
              <a:t>D.des_sede</a:t>
            </a:r>
            <a:r>
              <a:rPr lang="es-ES" sz="1600"/>
              <a:t> =</a:t>
            </a:r>
            <a:r>
              <a:rPr lang="es-ES" sz="1600" err="1"/>
              <a:t>S.sed_cod</a:t>
            </a:r>
            <a:endParaRPr lang="es-ES" sz="1600"/>
          </a:p>
          <a:p>
            <a:pPr marL="0" indent="0">
              <a:buNone/>
            </a:pPr>
            <a:r>
              <a:rPr lang="es-ES" sz="1600"/>
              <a:t>               </a:t>
            </a:r>
            <a:r>
              <a:rPr lang="es-ES" sz="1600" b="1"/>
              <a:t>AND </a:t>
            </a:r>
            <a:r>
              <a:rPr lang="es-ES" sz="1600" err="1"/>
              <a:t>S.sed_comuna</a:t>
            </a:r>
            <a:r>
              <a:rPr lang="es-ES" sz="1600"/>
              <a:t>  = </a:t>
            </a:r>
            <a:r>
              <a:rPr lang="es-ES" sz="1600" err="1"/>
              <a:t>CO.com_id</a:t>
            </a:r>
            <a:r>
              <a:rPr lang="es-ES" sz="1600"/>
              <a:t> </a:t>
            </a:r>
          </a:p>
          <a:p>
            <a:pPr marL="0" indent="0">
              <a:buNone/>
            </a:pPr>
            <a:r>
              <a:rPr lang="es-ES" sz="1600"/>
              <a:t>               </a:t>
            </a:r>
            <a:r>
              <a:rPr lang="es-ES" sz="1600" b="1"/>
              <a:t>AND </a:t>
            </a:r>
            <a:r>
              <a:rPr lang="es-ES" sz="1600" err="1"/>
              <a:t>CO.con_fecha</a:t>
            </a:r>
            <a:r>
              <a:rPr lang="es-ES" sz="1600"/>
              <a:t> &gt;= DATGEADD(</a:t>
            </a:r>
            <a:r>
              <a:rPr lang="es-ES" sz="1600" err="1"/>
              <a:t>day</a:t>
            </a:r>
            <a:r>
              <a:rPr lang="es-ES" sz="1600"/>
              <a:t>, -7, GETDATE()) </a:t>
            </a:r>
          </a:p>
          <a:p>
            <a:pPr marL="0" indent="0">
              <a:buNone/>
            </a:pPr>
            <a:r>
              <a:rPr lang="es-ES" sz="1600" b="1"/>
              <a:t>GROUP BY</a:t>
            </a:r>
            <a:r>
              <a:rPr lang="es-ES" sz="1600"/>
              <a:t> </a:t>
            </a:r>
            <a:r>
              <a:rPr lang="es-ES" sz="1600" err="1"/>
              <a:t>CO.com_id</a:t>
            </a:r>
          </a:p>
        </p:txBody>
      </p:sp>
    </p:spTree>
    <p:extLst>
      <p:ext uri="{BB962C8B-B14F-4D97-AF65-F5344CB8AC3E}">
        <p14:creationId xmlns:p14="http://schemas.microsoft.com/office/powerpoint/2010/main" val="1882607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Conclusión</a:t>
            </a:r>
            <a:endParaRPr lang="es-ES" err="1"/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779449"/>
            <a:ext cx="6459110" cy="4052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adroTexto 6"/>
          <p:cNvSpPr txBox="1"/>
          <p:nvPr/>
        </p:nvSpPr>
        <p:spPr>
          <a:xfrm>
            <a:off x="828675" y="141044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s-E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615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266950"/>
            <a:ext cx="8229600" cy="1143000"/>
          </a:xfrm>
        </p:spPr>
        <p:txBody>
          <a:bodyPr/>
          <a:lstStyle/>
          <a:p>
            <a:r>
              <a:rPr lang="es-ES"/>
              <a:t>Fin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455036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80000">
            <a:off x="1057646" y="1781175"/>
            <a:ext cx="2743200" cy="1395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75" y="2733675"/>
            <a:ext cx="8229600" cy="1143000"/>
          </a:xfrm>
        </p:spPr>
        <p:txBody>
          <a:bodyPr/>
          <a:lstStyle/>
          <a:p>
            <a:r>
              <a:rPr lang="es-ES" sz="5400">
                <a:latin typeface="Cambria"/>
                <a:ea typeface="SimSun"/>
                <a:cs typeface="Shruti"/>
              </a:rPr>
              <a:t>Normales</a:t>
            </a:r>
          </a:p>
        </p:txBody>
      </p:sp>
    </p:spTree>
    <p:extLst>
      <p:ext uri="{BB962C8B-B14F-4D97-AF65-F5344CB8AC3E}">
        <p14:creationId xmlns:p14="http://schemas.microsoft.com/office/powerpoint/2010/main" val="1980335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0" y="1190625"/>
            <a:ext cx="2623563" cy="2790826"/>
          </a:xfrm>
          <a:prstGeom prst="rect">
            <a:avLst/>
          </a:prstGeom>
        </p:spPr>
      </p:pic>
      <p:pic>
        <p:nvPicPr>
          <p:cNvPr id="13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350" y="4210050"/>
            <a:ext cx="4236349" cy="23442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323975"/>
            <a:ext cx="2344561" cy="2347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Cambria"/>
              </a:rPr>
              <a:t>Registros</a:t>
            </a:r>
            <a:endParaRPr lang="es-ES" err="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9029700" y="514350"/>
            <a:ext cx="4151376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s-ES" sz="28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 bwMode="auto">
          <a:xfrm>
            <a:off x="428625" y="2095500"/>
            <a:ext cx="4792663" cy="721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/>
              <a:t>Usuario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3838575" y="3660070"/>
            <a:ext cx="2260600" cy="645408"/>
          </a:xfrm>
        </p:spPr>
        <p:txBody>
          <a:bodyPr/>
          <a:lstStyle/>
          <a:p>
            <a:r>
              <a:rPr lang="es-ES" b="1"/>
              <a:t>Ave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686550" y="2051403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>
                <a:solidFill>
                  <a:srgbClr val="000000"/>
                </a:solidFill>
                <a:latin typeface="Calibri"/>
              </a:rPr>
              <a:t>Cliente</a:t>
            </a:r>
          </a:p>
        </p:txBody>
      </p:sp>
    </p:spTree>
    <p:extLst>
      <p:ext uri="{BB962C8B-B14F-4D97-AF65-F5344CB8AC3E}">
        <p14:creationId xmlns:p14="http://schemas.microsoft.com/office/powerpoint/2010/main" val="1073890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0" y="180975"/>
            <a:ext cx="2743200" cy="4111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25" y="3686175"/>
            <a:ext cx="3677464" cy="297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Cambria"/>
              </a:rPr>
              <a:t>Registros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09700"/>
            <a:ext cx="4916488" cy="4842137"/>
          </a:xfrm>
        </p:spPr>
        <p:txBody>
          <a:bodyPr/>
          <a:lstStyle/>
          <a:p>
            <a:r>
              <a:rPr lang="es-ES" b="1">
                <a:latin typeface="Calibri"/>
              </a:rPr>
              <a:t>Registro del control de las aves:</a:t>
            </a:r>
            <a:endParaRPr lang="es-ES">
              <a:latin typeface="Calibri"/>
            </a:endParaRPr>
          </a:p>
          <a:p>
            <a:pPr marL="0" indent="0">
              <a:buNone/>
            </a:pPr>
            <a:r>
              <a:rPr lang="es-ES">
                <a:latin typeface="Calibri"/>
              </a:rPr>
              <a:t> </a:t>
            </a:r>
            <a:r>
              <a:rPr lang="es-ES" b="1">
                <a:latin typeface="Calibri"/>
              </a:rPr>
              <a:t>- </a:t>
            </a:r>
            <a:r>
              <a:rPr lang="es-ES">
                <a:latin typeface="Calibri"/>
              </a:rPr>
              <a:t> </a:t>
            </a:r>
            <a:r>
              <a:rPr lang="es-ES" b="1">
                <a:latin typeface="Calibri"/>
              </a:rPr>
              <a:t>Ave</a:t>
            </a:r>
            <a:r>
              <a:rPr lang="es-ES">
                <a:latin typeface="Calibri"/>
              </a:rPr>
              <a:t> a pesar.</a:t>
            </a:r>
          </a:p>
          <a:p>
            <a:pPr marL="0" indent="0">
              <a:buNone/>
            </a:pPr>
            <a:r>
              <a:rPr lang="es-ES">
                <a:latin typeface="Calibri"/>
              </a:rPr>
              <a:t> </a:t>
            </a:r>
            <a:r>
              <a:rPr lang="es-ES" b="1">
                <a:latin typeface="Calibri"/>
              </a:rPr>
              <a:t>-</a:t>
            </a:r>
            <a:r>
              <a:rPr lang="es-ES">
                <a:latin typeface="Calibri"/>
              </a:rPr>
              <a:t> </a:t>
            </a:r>
            <a:r>
              <a:rPr lang="es-ES" b="1">
                <a:latin typeface="Calibri"/>
              </a:rPr>
              <a:t>Cetrero</a:t>
            </a:r>
            <a:r>
              <a:rPr lang="es-ES">
                <a:latin typeface="Calibri"/>
              </a:rPr>
              <a:t> que pesa el ave.</a:t>
            </a:r>
          </a:p>
          <a:p>
            <a:pPr marL="0" indent="0">
              <a:buNone/>
            </a:pPr>
            <a:r>
              <a:rPr lang="es-ES">
                <a:latin typeface="Calibri"/>
              </a:rPr>
              <a:t> </a:t>
            </a:r>
            <a:r>
              <a:rPr lang="es-ES" b="1">
                <a:latin typeface="Calibri"/>
              </a:rPr>
              <a:t>- Peso</a:t>
            </a:r>
            <a:r>
              <a:rPr lang="es-ES">
                <a:latin typeface="Calibri"/>
              </a:rPr>
              <a:t> del ave.</a:t>
            </a:r>
          </a:p>
          <a:p>
            <a:pPr marL="0" indent="0">
              <a:buNone/>
            </a:pPr>
            <a:r>
              <a:rPr lang="es-ES" b="1">
                <a:latin typeface="Calibri"/>
              </a:rPr>
              <a:t> -</a:t>
            </a:r>
            <a:r>
              <a:rPr lang="es-ES">
                <a:latin typeface="Calibri"/>
              </a:rPr>
              <a:t> Con o sin</a:t>
            </a:r>
            <a:r>
              <a:rPr lang="es-ES" b="1">
                <a:latin typeface="Calibri"/>
              </a:rPr>
              <a:t> caperuza</a:t>
            </a:r>
            <a:r>
              <a:rPr lang="es-ES">
                <a:latin typeface="Calibri"/>
              </a:rPr>
              <a:t>.</a:t>
            </a:r>
          </a:p>
          <a:p>
            <a:pPr marL="0" indent="0">
              <a:buNone/>
            </a:pPr>
            <a:r>
              <a:rPr lang="es-ES">
                <a:latin typeface="Calibri"/>
              </a:rPr>
              <a:t> </a:t>
            </a:r>
            <a:r>
              <a:rPr lang="es-ES" b="1">
                <a:latin typeface="Calibri"/>
              </a:rPr>
              <a:t>- Sede / Comuna / Cliente.</a:t>
            </a:r>
          </a:p>
          <a:p>
            <a:pPr marL="0" indent="0">
              <a:buNone/>
            </a:pPr>
            <a:r>
              <a:rPr lang="es-ES">
                <a:latin typeface="Calibri"/>
              </a:rPr>
              <a:t> </a:t>
            </a:r>
            <a:r>
              <a:rPr lang="es-ES" b="1">
                <a:latin typeface="Calibri"/>
              </a:rPr>
              <a:t>- Comida</a:t>
            </a:r>
            <a:r>
              <a:rPr lang="es-ES">
                <a:latin typeface="Calibri"/>
              </a:rPr>
              <a:t> (Tipo y frecuencia).</a:t>
            </a:r>
          </a:p>
          <a:p>
            <a:pPr marL="0" indent="0">
              <a:buNone/>
            </a:pPr>
            <a:r>
              <a:rPr lang="es-ES" b="1">
                <a:solidFill>
                  <a:srgbClr val="000000"/>
                </a:solidFill>
                <a:latin typeface="Calibri"/>
              </a:rPr>
              <a:t> - Observación</a:t>
            </a:r>
            <a:r>
              <a:rPr lang="es-ES">
                <a:solidFill>
                  <a:srgbClr val="000000"/>
                </a:solidFill>
                <a:latin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665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164" y="3933825"/>
            <a:ext cx="4038600" cy="4525963"/>
          </a:xfrm>
        </p:spPr>
        <p:txBody>
          <a:bodyPr/>
          <a:lstStyle/>
          <a:p>
            <a:r>
              <a:rPr lang="es-ES"/>
              <a:t>El sistema debe </a:t>
            </a:r>
            <a:r>
              <a:rPr lang="es-ES" b="1"/>
              <a:t>verificar</a:t>
            </a:r>
            <a:r>
              <a:rPr lang="es-ES"/>
              <a:t> si todos los datos necesarios en el control de cada ave son ingresados.</a:t>
            </a:r>
            <a:endParaRPr lang="es-E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733425"/>
            <a:ext cx="4038600" cy="4525963"/>
          </a:xfrm>
        </p:spPr>
        <p:txBody>
          <a:bodyPr/>
          <a:lstStyle/>
          <a:p>
            <a:r>
              <a:rPr lang="es-ES" b="1"/>
              <a:t>Generar </a:t>
            </a:r>
            <a:r>
              <a:rPr lang="es-ES"/>
              <a:t>un reporte del control del peso diario de las aves.</a:t>
            </a:r>
          </a:p>
        </p:txBody>
      </p:sp>
      <p:pic>
        <p:nvPicPr>
          <p:cNvPr id="5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362200"/>
            <a:ext cx="2850641" cy="3265718"/>
          </a:xfrm>
          <a:prstGeom prst="rect">
            <a:avLst/>
          </a:prstGeom>
        </p:spPr>
      </p:pic>
      <p:pic>
        <p:nvPicPr>
          <p:cNvPr id="7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75" y="1343025"/>
            <a:ext cx="3207305" cy="24048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2323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80000">
            <a:off x="1295855" y="1552575"/>
            <a:ext cx="2743200" cy="1395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224" y="2717737"/>
            <a:ext cx="8229600" cy="1143000"/>
          </a:xfrm>
        </p:spPr>
        <p:txBody>
          <a:bodyPr/>
          <a:lstStyle/>
          <a:p>
            <a:r>
              <a:rPr lang="es-ES" sz="5400">
                <a:latin typeface="Cambria"/>
                <a:ea typeface="SimSun"/>
                <a:cs typeface="Shruti"/>
              </a:rPr>
              <a:t>Esperados</a:t>
            </a:r>
          </a:p>
        </p:txBody>
      </p:sp>
    </p:spTree>
    <p:extLst>
      <p:ext uri="{BB962C8B-B14F-4D97-AF65-F5344CB8AC3E}">
        <p14:creationId xmlns:p14="http://schemas.microsoft.com/office/powerpoint/2010/main" val="1383457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889"/>
            <a:ext cx="8229600" cy="1143000"/>
          </a:xfrm>
        </p:spPr>
        <p:txBody>
          <a:bodyPr/>
          <a:lstStyle/>
          <a:p>
            <a:r>
              <a:rPr lang="es-ES"/>
              <a:t>Control y Mantenimiento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819275"/>
            <a:ext cx="4038600" cy="4525963"/>
          </a:xfrm>
        </p:spPr>
        <p:txBody>
          <a:bodyPr/>
          <a:lstStyle/>
          <a:p>
            <a:r>
              <a:rPr lang="es-ES" b="1"/>
              <a:t>Control de acceso</a:t>
            </a:r>
            <a:r>
              <a:rPr lang="es-ES"/>
              <a:t> para los roles de cargo (jefe, cetrero).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819275"/>
            <a:ext cx="4038600" cy="4525963"/>
          </a:xfrm>
        </p:spPr>
        <p:txBody>
          <a:bodyPr/>
          <a:lstStyle/>
          <a:p>
            <a:pPr marL="0" indent="0">
              <a:buNone/>
            </a:pPr>
            <a:endParaRPr lang="es-ES">
              <a:solidFill>
                <a:srgbClr val="000000"/>
              </a:solidFill>
              <a:latin typeface="Calibri"/>
            </a:endParaRPr>
          </a:p>
          <a:p>
            <a:endParaRPr lang="es-ES">
              <a:solidFill>
                <a:srgbClr val="000000"/>
              </a:solidFill>
              <a:latin typeface="Calibri"/>
            </a:endParaRPr>
          </a:p>
          <a:p>
            <a:endParaRPr lang="es-ES">
              <a:latin typeface="Calibri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5800" y="2047875"/>
            <a:ext cx="4038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  <a:p>
            <a:endParaRPr lang="es-ES">
              <a:solidFill>
                <a:srgbClr val="000000"/>
              </a:solidFill>
              <a:latin typeface="Calibri"/>
            </a:endParaRPr>
          </a:p>
          <a:p>
            <a:endParaRPr lang="es-ES">
              <a:solidFill>
                <a:srgbClr val="000000"/>
              </a:solidFill>
              <a:latin typeface="Calibri"/>
            </a:endParaRPr>
          </a:p>
          <a:p>
            <a:endParaRPr lang="es-ES">
              <a:solidFill>
                <a:srgbClr val="000000"/>
              </a:solidFill>
              <a:latin typeface="Calibri"/>
            </a:endParaRPr>
          </a:p>
          <a:p>
            <a:r>
              <a:rPr lang="es-ES" b="1">
                <a:latin typeface="Calibri"/>
              </a:rPr>
              <a:t>Mantenimiento </a:t>
            </a:r>
            <a:r>
              <a:rPr lang="es-ES">
                <a:latin typeface="Calibri"/>
              </a:rPr>
              <a:t>de tablas básicas (Comuna, Región, Cargo, Tipo Comida, Estado, Especie, Tipo Cliente).</a:t>
            </a:r>
          </a:p>
        </p:txBody>
      </p:sp>
      <p:pic>
        <p:nvPicPr>
          <p:cNvPr id="7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705225"/>
            <a:ext cx="3580739" cy="21814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007" y="1285875"/>
            <a:ext cx="3037815" cy="28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91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37</Slides>
  <Notes>37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Desarrollo de Software I</vt:lpstr>
      <vt:lpstr>Índice</vt:lpstr>
      <vt:lpstr>Requerimientos según                 :   -Normales -Esperados -Innovadores.</vt:lpstr>
      <vt:lpstr>Normales</vt:lpstr>
      <vt:lpstr>Registros</vt:lpstr>
      <vt:lpstr>Registros</vt:lpstr>
      <vt:lpstr>PowerPoint Presentation</vt:lpstr>
      <vt:lpstr>Esperados</vt:lpstr>
      <vt:lpstr>Control y Mantenimiento</vt:lpstr>
      <vt:lpstr>Generar</vt:lpstr>
      <vt:lpstr>Capacitación de usuario</vt:lpstr>
      <vt:lpstr>Tiempo de respuesta</vt:lpstr>
      <vt:lpstr>Innovadores</vt:lpstr>
      <vt:lpstr>Innovadores</vt:lpstr>
      <vt:lpstr>Funcionales / No Funcionales</vt:lpstr>
      <vt:lpstr>No Funcionales</vt:lpstr>
      <vt:lpstr>Funcionales</vt:lpstr>
      <vt:lpstr>Funcionales</vt:lpstr>
      <vt:lpstr>Roles de Usuario</vt:lpstr>
      <vt:lpstr>Jefe</vt:lpstr>
      <vt:lpstr>Cetrero</vt:lpstr>
      <vt:lpstr>DED</vt:lpstr>
      <vt:lpstr>Tablas Principales</vt:lpstr>
      <vt:lpstr>Tabla Ave</vt:lpstr>
      <vt:lpstr>Tablas Usuario</vt:lpstr>
      <vt:lpstr>Tabla Control</vt:lpstr>
      <vt:lpstr>Tabla Sede</vt:lpstr>
      <vt:lpstr>Tabla Nota</vt:lpstr>
      <vt:lpstr>Tabla Cliente</vt:lpstr>
      <vt:lpstr>Tabla Turno</vt:lpstr>
      <vt:lpstr>Tabla Control_Comida</vt:lpstr>
      <vt:lpstr>Tablas Básicas</vt:lpstr>
      <vt:lpstr>Restricciones</vt:lpstr>
      <vt:lpstr>Verificación del modelo</vt:lpstr>
      <vt:lpstr>Verificación del modelo </vt:lpstr>
      <vt:lpstr>Conclusión</vt:lpstr>
      <vt:lpstr>Fin Presentación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Software I</dc:title>
  <cp:revision>1</cp:revision>
  <dcterms:modified xsi:type="dcterms:W3CDTF">2017-05-10T20:50:16Z</dcterms:modified>
</cp:coreProperties>
</file>